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2" r:id="rId5"/>
    <p:sldId id="261" r:id="rId6"/>
    <p:sldId id="258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5C672-4636-7D46-A65D-6CCC89332E7F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98353-FF76-0642-99AF-ABFF905664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98353-FF76-0642-99AF-ABFF905664C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44000">
              <a:schemeClr val="accent5"/>
            </a:gs>
            <a:gs pos="77000">
              <a:srgbClr val="FFF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4D26B-6E7A-A547-971B-3D1314372B7E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5EBE8-21CC-C540-8C9F-28901C66F2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.com/english/grammar/subjectverbagreement/" TargetMode="External"/><Relationship Id="rId3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376170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Subject-Verb </a:t>
            </a:r>
            <a:br>
              <a:rPr lang="en-US" dirty="0" smtClean="0"/>
            </a:br>
            <a:r>
              <a:rPr lang="en-US" dirty="0" smtClean="0"/>
              <a:t>Agreement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0652"/>
            <a:ext cx="3352952" cy="2695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i="1" dirty="0" smtClean="0"/>
              <a:t>The basic rule says that the subjects and verbs must have the same number. So the subject determines the verb.</a:t>
            </a:r>
            <a:endParaRPr lang="en-US" i="1" dirty="0"/>
          </a:p>
        </p:txBody>
      </p:sp>
      <p:pic>
        <p:nvPicPr>
          <p:cNvPr id="4" name="Picture 3" descr="countin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8599" y="1090607"/>
            <a:ext cx="2914030" cy="4967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Confused?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Even if there are words between the subject and the verb the agreement doesn’t change.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EX: The </a:t>
            </a:r>
            <a:r>
              <a:rPr lang="en-US" b="1" dirty="0" smtClean="0"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JEANS</a:t>
            </a:r>
            <a:r>
              <a:rPr lang="en-US" dirty="0" smtClean="0"/>
              <a:t>, that I am wearing today, </a:t>
            </a:r>
            <a:r>
              <a:rPr lang="en-US" b="1" dirty="0" smtClean="0"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ARE</a:t>
            </a:r>
            <a:r>
              <a:rPr lang="en-US" b="1" dirty="0" smtClean="0"/>
              <a:t> </a:t>
            </a:r>
            <a:r>
              <a:rPr lang="en-US" dirty="0" smtClean="0"/>
              <a:t>normally really comfortable.</a:t>
            </a:r>
          </a:p>
          <a:p>
            <a:pPr>
              <a:buNone/>
            </a:pPr>
            <a:r>
              <a:rPr lang="en-US" dirty="0" smtClean="0"/>
              <a:t>		  The </a:t>
            </a:r>
            <a:r>
              <a:rPr lang="en-US" b="1" dirty="0" smtClean="0"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FLOWERS</a:t>
            </a:r>
            <a:r>
              <a:rPr lang="en-US" dirty="0" smtClean="0"/>
              <a:t> in the garden </a:t>
            </a:r>
            <a:r>
              <a:rPr lang="en-US" b="1" dirty="0" smtClean="0"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ARE</a:t>
            </a:r>
            <a:r>
              <a:rPr lang="en-US" dirty="0" smtClean="0"/>
              <a:t> beautiful.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subjects are connected by..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OR, then you would say: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Brie or Rachel is going to get straight A’s.</a:t>
            </a:r>
          </a:p>
          <a:p>
            <a:pPr algn="ctr">
              <a:buNone/>
            </a:pPr>
            <a:r>
              <a:rPr lang="en-US" dirty="0" smtClean="0"/>
              <a:t>BUT, if it is…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AND, then you would say: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Brie and Rachel are going to get straight A’s.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8704" y="5455990"/>
            <a:ext cx="4737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63500">
                    <a:schemeClr val="accent6">
                      <a:lumMod val="75000"/>
                      <a:alpha val="75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EDIT EDIT EDIT 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glow rad="63500">
                  <a:schemeClr val="accent6">
                    <a:lumMod val="75000"/>
                    <a:alpha val="75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219" y="450648"/>
            <a:ext cx="6658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Before you turn it in…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Picture 5" descr="older-woman-shaking-finger-judgmental-critic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047" y="1702885"/>
            <a:ext cx="5566810" cy="3753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To check your subject!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The </a:t>
            </a:r>
            <a:r>
              <a:rPr lang="en-US" b="1" dirty="0" smtClean="0"/>
              <a:t>SUBJECT</a:t>
            </a:r>
            <a:r>
              <a:rPr lang="en-US" dirty="0" smtClean="0"/>
              <a:t> is the only thing that </a:t>
            </a:r>
            <a:r>
              <a:rPr lang="en-US" dirty="0" smtClean="0"/>
              <a:t>affects the</a:t>
            </a:r>
            <a:r>
              <a:rPr lang="en-US" dirty="0" smtClean="0"/>
              <a:t> </a:t>
            </a:r>
            <a:r>
              <a:rPr lang="en-US" b="1" dirty="0" smtClean="0"/>
              <a:t>VERB</a:t>
            </a:r>
            <a:r>
              <a:rPr lang="en-US" dirty="0" smtClean="0"/>
              <a:t>.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You can always double check yourself by saying it out loud. Does it sound right to you?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 and Moby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800975">
            <a:off x="446840" y="2361641"/>
            <a:ext cx="8506146" cy="265154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http://www.brainpop.com/english/grammar/subjectverbagreement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im-t3z5w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534" y="3429000"/>
            <a:ext cx="3187700" cy="260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41493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effectLst>
                  <a:glow rad="228600">
                    <a:schemeClr val="accent1">
                      <a:alpha val="75000"/>
                    </a:schemeClr>
                  </a:glow>
                </a:effectLst>
              </a:rPr>
              <a:t>Time for Practice…</a:t>
            </a:r>
            <a:endParaRPr lang="en-US" dirty="0">
              <a:solidFill>
                <a:srgbClr val="FFFFFF"/>
              </a:solidFill>
              <a:effectLst>
                <a:glow rad="228600">
                  <a:schemeClr val="accent1">
                    <a:alpha val="75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28532"/>
            <a:ext cx="8160760" cy="534332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b="1" dirty="0" smtClean="0">
                <a:solidFill>
                  <a:srgbClr val="000090"/>
                </a:solidFill>
              </a:rPr>
              <a:t>1.Josh </a:t>
            </a:r>
            <a:r>
              <a:rPr lang="en-US" b="1" dirty="0">
                <a:solidFill>
                  <a:srgbClr val="000090"/>
                </a:solidFill>
              </a:rPr>
              <a:t>or his brother _______ going to be responsible for the damages to the book. (IS/ARE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</a:p>
          <a:p>
            <a:pPr lvl="0"/>
            <a:endParaRPr lang="en-US" b="1" dirty="0" smtClean="0">
              <a:solidFill>
                <a:srgbClr val="000090"/>
              </a:solidFill>
            </a:endParaRPr>
          </a:p>
          <a:p>
            <a:pPr lvl="0"/>
            <a:r>
              <a:rPr lang="en-US" b="1" dirty="0" smtClean="0">
                <a:solidFill>
                  <a:srgbClr val="000090"/>
                </a:solidFill>
              </a:rPr>
              <a:t>2.Blacksburg </a:t>
            </a:r>
            <a:r>
              <a:rPr lang="en-US" b="1" dirty="0">
                <a:solidFill>
                  <a:srgbClr val="000090"/>
                </a:solidFill>
              </a:rPr>
              <a:t>is one of those towns that _________ known for their college’s activities. (IS/ARE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</a:p>
          <a:p>
            <a:pPr lvl="0"/>
            <a:endParaRPr lang="en-US" b="1" dirty="0" smtClean="0">
              <a:solidFill>
                <a:srgbClr val="000090"/>
              </a:solidFill>
            </a:endParaRPr>
          </a:p>
          <a:p>
            <a:pPr lvl="0"/>
            <a:r>
              <a:rPr lang="en-US" b="1" dirty="0" smtClean="0">
                <a:solidFill>
                  <a:srgbClr val="000090"/>
                </a:solidFill>
              </a:rPr>
              <a:t>3.Everybody </a:t>
            </a:r>
            <a:r>
              <a:rPr lang="en-US" b="1" dirty="0">
                <a:solidFill>
                  <a:srgbClr val="000090"/>
                </a:solidFill>
              </a:rPr>
              <a:t>in this class __________ done the homework on subject-verb agreement. (HAVE/HAS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</a:p>
          <a:p>
            <a:pPr lvl="0"/>
            <a:endParaRPr lang="en-US" b="1" dirty="0" smtClean="0">
              <a:solidFill>
                <a:srgbClr val="000090"/>
              </a:solidFill>
            </a:endParaRPr>
          </a:p>
          <a:p>
            <a:pPr lvl="0"/>
            <a:r>
              <a:rPr lang="en-US" b="1" dirty="0" smtClean="0">
                <a:solidFill>
                  <a:srgbClr val="000090"/>
                </a:solidFill>
              </a:rPr>
              <a:t>4.Neither </a:t>
            </a:r>
            <a:r>
              <a:rPr lang="en-US" b="1" dirty="0">
                <a:solidFill>
                  <a:srgbClr val="000090"/>
                </a:solidFill>
              </a:rPr>
              <a:t>the teacher nor the students __________ to have issues understanding subject-verb agreement now. (SEEM/SEEMS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</a:p>
          <a:p>
            <a:pPr lvl="0"/>
            <a:endParaRPr lang="en-US" b="1" dirty="0" smtClean="0">
              <a:solidFill>
                <a:srgbClr val="000090"/>
              </a:solidFill>
            </a:endParaRPr>
          </a:p>
          <a:p>
            <a:pPr lvl="0"/>
            <a:r>
              <a:rPr lang="en-US" b="1" dirty="0" smtClean="0">
                <a:solidFill>
                  <a:srgbClr val="000090"/>
                </a:solidFill>
              </a:rPr>
              <a:t>5.Moby </a:t>
            </a:r>
            <a:r>
              <a:rPr lang="en-US" b="1" dirty="0">
                <a:solidFill>
                  <a:srgbClr val="000090"/>
                </a:solidFill>
              </a:rPr>
              <a:t>and Time __________ taught us well on how to make subjects agree with verbs. (HAVE/HAS)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remove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308</Words>
  <Application>Microsoft Macintosh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Subject-Verb  Agreement Rules</vt:lpstr>
      <vt:lpstr>Confused? </vt:lpstr>
      <vt:lpstr>If the subjects are connected by..</vt:lpstr>
      <vt:lpstr>Slide 4</vt:lpstr>
      <vt:lpstr>Remember…</vt:lpstr>
      <vt:lpstr>Tim and Moby Time</vt:lpstr>
      <vt:lpstr>Time for Practice…</vt:lpstr>
    </vt:vector>
  </TitlesOfParts>
  <Company>Virginia Polytechnic Institute 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for Practice…</dc:title>
  <dc:creator>Lauren Dalton</dc:creator>
  <cp:lastModifiedBy>Lauren Dalton</cp:lastModifiedBy>
  <cp:revision>3</cp:revision>
  <dcterms:created xsi:type="dcterms:W3CDTF">2012-10-19T23:29:31Z</dcterms:created>
  <dcterms:modified xsi:type="dcterms:W3CDTF">2012-10-19T23:55:02Z</dcterms:modified>
</cp:coreProperties>
</file>